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10287000" cx="18288000"/>
  <p:notesSz cx="6858000" cy="9144000"/>
  <p:embeddedFontLst>
    <p:embeddedFont>
      <p:font typeface="Inter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4" roundtripDataSignature="AMtx7mi/Sbx1qeiuqJ618Eks/x7X2cQx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Inter-bold.fntdata"/><Relationship Id="rId12" Type="http://schemas.openxmlformats.org/officeDocument/2006/relationships/font" Target="fonts/Inter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3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5" Type="http://schemas.openxmlformats.org/officeDocument/2006/relationships/image" Target="../media/image7.jpg"/><Relationship Id="rId6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efos.unios.hr/red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5" Type="http://schemas.openxmlformats.org/officeDocument/2006/relationships/image" Target="../media/image7.jpg"/><Relationship Id="rId6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5B50EB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11278351" y="-72330"/>
            <a:ext cx="7179083" cy="10725395"/>
            <a:chOff x="0" y="-19050"/>
            <a:chExt cx="1890787" cy="2824796"/>
          </a:xfrm>
        </p:grpSpPr>
        <p:sp>
          <p:nvSpPr>
            <p:cNvPr id="85" name="Google Shape;85;p1"/>
            <p:cNvSpPr/>
            <p:nvPr/>
          </p:nvSpPr>
          <p:spPr>
            <a:xfrm>
              <a:off x="0" y="0"/>
              <a:ext cx="1890787" cy="2805746"/>
            </a:xfrm>
            <a:custGeom>
              <a:rect b="b" l="l" r="r" t="t"/>
              <a:pathLst>
                <a:path extrusionOk="0" h="2805746" w="1890787">
                  <a:moveTo>
                    <a:pt x="0" y="0"/>
                  </a:moveTo>
                  <a:lnTo>
                    <a:pt x="1890787" y="0"/>
                  </a:lnTo>
                  <a:lnTo>
                    <a:pt x="1890787" y="2805746"/>
                  </a:lnTo>
                  <a:lnTo>
                    <a:pt x="0" y="2805746"/>
                  </a:lnTo>
                  <a:close/>
                </a:path>
              </a:pathLst>
            </a:custGeom>
            <a:solidFill>
              <a:srgbClr val="FCFDFD"/>
            </a:solidFill>
            <a:ln>
              <a:noFill/>
            </a:ln>
          </p:spPr>
        </p:sp>
        <p:sp>
          <p:nvSpPr>
            <p:cNvPr id="86" name="Google Shape;86;p1"/>
            <p:cNvSpPr txBox="1"/>
            <p:nvPr/>
          </p:nvSpPr>
          <p:spPr>
            <a:xfrm>
              <a:off x="0" y="-19050"/>
              <a:ext cx="1890787" cy="28247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0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7" name="Google Shape;87;p1"/>
          <p:cNvSpPr/>
          <p:nvPr/>
        </p:nvSpPr>
        <p:spPr>
          <a:xfrm>
            <a:off x="14125912" y="8979402"/>
            <a:ext cx="991288" cy="991288"/>
          </a:xfrm>
          <a:custGeom>
            <a:rect b="b" l="l" r="r" t="t"/>
            <a:pathLst>
              <a:path extrusionOk="0" h="991288" w="991288">
                <a:moveTo>
                  <a:pt x="0" y="0"/>
                </a:moveTo>
                <a:lnTo>
                  <a:pt x="991288" y="0"/>
                </a:lnTo>
                <a:lnTo>
                  <a:pt x="991288" y="991288"/>
                </a:lnTo>
                <a:lnTo>
                  <a:pt x="0" y="99128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8" name="Google Shape;88;p1"/>
          <p:cNvSpPr/>
          <p:nvPr/>
        </p:nvSpPr>
        <p:spPr>
          <a:xfrm>
            <a:off x="15428687" y="9167107"/>
            <a:ext cx="2348428" cy="803582"/>
          </a:xfrm>
          <a:custGeom>
            <a:rect b="b" l="l" r="r" t="t"/>
            <a:pathLst>
              <a:path extrusionOk="0" h="803582" w="2348428">
                <a:moveTo>
                  <a:pt x="0" y="0"/>
                </a:moveTo>
                <a:lnTo>
                  <a:pt x="2348429" y="0"/>
                </a:lnTo>
                <a:lnTo>
                  <a:pt x="2348429" y="803583"/>
                </a:lnTo>
                <a:lnTo>
                  <a:pt x="0" y="80358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89" name="Google Shape;89;p1"/>
          <p:cNvCxnSpPr/>
          <p:nvPr/>
        </p:nvCxnSpPr>
        <p:spPr>
          <a:xfrm>
            <a:off x="1085850" y="2215946"/>
            <a:ext cx="0" cy="4619319"/>
          </a:xfrm>
          <a:prstGeom prst="straightConnector1">
            <a:avLst/>
          </a:prstGeom>
          <a:noFill/>
          <a:ln cap="flat" cmpd="sng" w="1143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0" name="Google Shape;90;p1"/>
          <p:cNvSpPr/>
          <p:nvPr/>
        </p:nvSpPr>
        <p:spPr>
          <a:xfrm>
            <a:off x="-1073769" y="887869"/>
            <a:ext cx="12352120" cy="8229600"/>
          </a:xfrm>
          <a:custGeom>
            <a:rect b="b" l="l" r="r" t="t"/>
            <a:pathLst>
              <a:path extrusionOk="0" h="8229600" w="12352120">
                <a:moveTo>
                  <a:pt x="0" y="0"/>
                </a:moveTo>
                <a:lnTo>
                  <a:pt x="12352120" y="0"/>
                </a:lnTo>
                <a:lnTo>
                  <a:pt x="12352120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 amt="42000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1" name="Google Shape;91;p1"/>
          <p:cNvSpPr/>
          <p:nvPr/>
        </p:nvSpPr>
        <p:spPr>
          <a:xfrm>
            <a:off x="11943084" y="-180704"/>
            <a:ext cx="7273144" cy="8025627"/>
          </a:xfrm>
          <a:custGeom>
            <a:rect b="b" l="l" r="r" t="t"/>
            <a:pathLst>
              <a:path extrusionOk="0" h="8025627" w="7273144">
                <a:moveTo>
                  <a:pt x="0" y="0"/>
                </a:moveTo>
                <a:lnTo>
                  <a:pt x="7273144" y="0"/>
                </a:lnTo>
                <a:lnTo>
                  <a:pt x="7273144" y="8025628"/>
                </a:lnTo>
                <a:lnTo>
                  <a:pt x="0" y="80256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-30037" l="-31873" r="-11615" t="0"/>
            </a:stretch>
          </a:blipFill>
          <a:ln>
            <a:noFill/>
          </a:ln>
        </p:spPr>
      </p:sp>
      <p:sp>
        <p:nvSpPr>
          <p:cNvPr id="92" name="Google Shape;92;p1"/>
          <p:cNvSpPr txBox="1"/>
          <p:nvPr/>
        </p:nvSpPr>
        <p:spPr>
          <a:xfrm>
            <a:off x="1416359" y="2576060"/>
            <a:ext cx="8637460" cy="22422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943" u="none" cap="none" strike="noStrike">
                <a:solidFill>
                  <a:srgbClr val="FCFDFD"/>
                </a:solidFill>
                <a:latin typeface="Arial"/>
                <a:ea typeface="Arial"/>
                <a:cs typeface="Arial"/>
                <a:sym typeface="Arial"/>
              </a:rPr>
              <a:t>Digitalizacija u poduzetništvu u kontekstu odgovora na egzogeni šok: Pokretači, prepreke i utjecaj na otpornost poduzeća</a:t>
            </a:r>
            <a:endParaRPr/>
          </a:p>
        </p:txBody>
      </p:sp>
      <p:sp>
        <p:nvSpPr>
          <p:cNvPr id="93" name="Google Shape;93;p1"/>
          <p:cNvSpPr txBox="1"/>
          <p:nvPr/>
        </p:nvSpPr>
        <p:spPr>
          <a:xfrm>
            <a:off x="1085850" y="7825874"/>
            <a:ext cx="5397000" cy="116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3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9" u="none" cap="none" strike="noStrike">
                <a:solidFill>
                  <a:srgbClr val="FFFFFF"/>
                </a:solidFill>
                <a:latin typeface="Inter"/>
                <a:ea typeface="Inter"/>
                <a:cs typeface="Inter"/>
                <a:sym typeface="Inter"/>
              </a:rPr>
              <a:t>Voditeljica projekta:</a:t>
            </a:r>
            <a:endParaRPr/>
          </a:p>
          <a:p>
            <a:pPr indent="0" lvl="0" marL="0" marR="0" rtl="0" algn="l">
              <a:lnSpc>
                <a:spcPct val="1300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9" u="none" cap="none" strike="noStrike">
                <a:solidFill>
                  <a:srgbClr val="FFFFFF"/>
                </a:solidFill>
                <a:latin typeface="Inter"/>
                <a:ea typeface="Inter"/>
                <a:cs typeface="Inter"/>
                <a:sym typeface="Inter"/>
              </a:rPr>
              <a:t>prof. dr. sc. Marina Klačmer Čalopa</a:t>
            </a:r>
            <a:endParaRPr/>
          </a:p>
        </p:txBody>
      </p:sp>
      <p:sp>
        <p:nvSpPr>
          <p:cNvPr id="94" name="Google Shape;94;p1"/>
          <p:cNvSpPr txBox="1"/>
          <p:nvPr/>
        </p:nvSpPr>
        <p:spPr>
          <a:xfrm>
            <a:off x="1531431" y="5409097"/>
            <a:ext cx="8032052" cy="110381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FCFDFD"/>
                </a:solidFill>
                <a:latin typeface="Inter"/>
                <a:ea typeface="Inter"/>
                <a:cs typeface="Inter"/>
                <a:sym typeface="Inter"/>
              </a:rPr>
              <a:t>IP-2022-10-6703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FCFDFD"/>
                </a:solidFill>
                <a:latin typeface="Inter"/>
                <a:ea typeface="Inter"/>
                <a:cs typeface="Inter"/>
                <a:sym typeface="Inter"/>
              </a:rPr>
              <a:t>Financirano sredstvima Hrvatske Zaklade za znanost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FCFDFD"/>
                </a:solidFill>
                <a:latin typeface="Inter"/>
                <a:ea typeface="Inter"/>
                <a:cs typeface="Inter"/>
                <a:sym typeface="Inter"/>
              </a:rPr>
              <a:t>Sveučilište u Zagrebu, Fakultet organizacije i informatike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9" name="Google Shape;99;p2"/>
          <p:cNvCxnSpPr/>
          <p:nvPr/>
        </p:nvCxnSpPr>
        <p:spPr>
          <a:xfrm flipH="1">
            <a:off x="1900354" y="2089619"/>
            <a:ext cx="57150" cy="6707385"/>
          </a:xfrm>
          <a:prstGeom prst="straightConnector1">
            <a:avLst/>
          </a:prstGeom>
          <a:noFill/>
          <a:ln cap="flat" cmpd="sng" w="114300">
            <a:solidFill>
              <a:srgbClr val="FFDD58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0" name="Google Shape;100;p2"/>
          <p:cNvSpPr/>
          <p:nvPr/>
        </p:nvSpPr>
        <p:spPr>
          <a:xfrm>
            <a:off x="11239740" y="1883340"/>
            <a:ext cx="5488923" cy="6520319"/>
          </a:xfrm>
          <a:custGeom>
            <a:rect b="b" l="l" r="r" t="t"/>
            <a:pathLst>
              <a:path extrusionOk="0" h="6520319" w="5488923">
                <a:moveTo>
                  <a:pt x="0" y="0"/>
                </a:moveTo>
                <a:lnTo>
                  <a:pt x="5488923" y="0"/>
                </a:lnTo>
                <a:lnTo>
                  <a:pt x="5488923" y="6520320"/>
                </a:lnTo>
                <a:lnTo>
                  <a:pt x="0" y="65203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1" name="Google Shape;101;p2"/>
          <p:cNvSpPr txBox="1"/>
          <p:nvPr/>
        </p:nvSpPr>
        <p:spPr>
          <a:xfrm>
            <a:off x="2167052" y="2592255"/>
            <a:ext cx="7804800" cy="67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Financirano sredstvima Hrvatske Zaklade za znanost u iznosu 119.449,81 eura</a:t>
            </a:r>
            <a:endParaRPr/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300" u="none" cap="none" strike="noStrike">
              <a:solidFill>
                <a:srgbClr val="000000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Predviđeno trajanje 48 mjeseci (od 18.12.2023. do </a:t>
            </a:r>
            <a:r>
              <a:rPr lang="en-US" sz="2300">
                <a:latin typeface="Inter"/>
                <a:ea typeface="Inter"/>
                <a:cs typeface="Inter"/>
                <a:sym typeface="Inter"/>
              </a:rPr>
              <a:t>17.12.2027.</a:t>
            </a:r>
            <a:r>
              <a:rPr b="0" i="0" lang="en-US" sz="23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) kroz 4 projektna razdoblja</a:t>
            </a:r>
            <a:endParaRPr/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300" u="none" cap="none" strike="noStrike">
              <a:solidFill>
                <a:srgbClr val="000000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Svrha projekta je razviti okvir uvjeta za jačanje otpornosti na krizu COIVD-19 i potaknuti digitalizaciju mikro, malih i srednjih poduzeća na razini poduzetnika, poduzeća i ekosustava, uključujući obuhvatne smjernice za poduzetničku praksu i kreatore ekonomske politike.</a:t>
            </a:r>
            <a:endParaRPr/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300" u="none" cap="none" strike="noStrike">
              <a:solidFill>
                <a:srgbClr val="000000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Projektni tim sastoji se od 14 stručnjaka sa SUZG FOI i suradnika sa Sveučilišta u Rijeci, Zagrebu i Splitu</a:t>
            </a:r>
            <a:endParaRPr/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300" u="none" cap="none" strike="noStrike">
              <a:solidFill>
                <a:srgbClr val="000000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102" name="Google Shape;102;p2"/>
          <p:cNvSpPr txBox="1"/>
          <p:nvPr/>
        </p:nvSpPr>
        <p:spPr>
          <a:xfrm rot="-5400000">
            <a:off x="-1489683" y="4837295"/>
            <a:ext cx="5757213" cy="6124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9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Informacije o projektu</a:t>
            </a:r>
            <a:endParaRPr/>
          </a:p>
        </p:txBody>
      </p:sp>
      <p:sp>
        <p:nvSpPr>
          <p:cNvPr id="103" name="Google Shape;103;p2"/>
          <p:cNvSpPr txBox="1"/>
          <p:nvPr/>
        </p:nvSpPr>
        <p:spPr>
          <a:xfrm>
            <a:off x="1101769" y="1145461"/>
            <a:ext cx="8346642" cy="5478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99" u="none" cap="none" strike="noStrike">
                <a:solidFill>
                  <a:srgbClr val="090707"/>
                </a:solidFill>
                <a:latin typeface="Arial"/>
                <a:ea typeface="Arial"/>
                <a:cs typeface="Arial"/>
                <a:sym typeface="Arial"/>
              </a:rPr>
              <a:t>Digitalizacija u poduzetništvu u kontekstu odgovora na egzogeni šok: </a:t>
            </a:r>
            <a:endParaRPr/>
          </a:p>
          <a:p>
            <a:pPr indent="0" lvl="0" marL="0" marR="0" rtl="0" algn="l">
              <a:lnSpc>
                <a:spcPct val="11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99" u="none" cap="none" strike="noStrike">
                <a:solidFill>
                  <a:srgbClr val="090707"/>
                </a:solidFill>
                <a:latin typeface="Arial"/>
                <a:ea typeface="Arial"/>
                <a:cs typeface="Arial"/>
                <a:sym typeface="Arial"/>
              </a:rPr>
              <a:t>Pokretači, prepreke i utjecaj na otpornost poduzeća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8" name="Google Shape;108;p3"/>
          <p:cNvCxnSpPr/>
          <p:nvPr/>
        </p:nvCxnSpPr>
        <p:spPr>
          <a:xfrm>
            <a:off x="1957504" y="2089619"/>
            <a:ext cx="0" cy="7921034"/>
          </a:xfrm>
          <a:prstGeom prst="straightConnector1">
            <a:avLst/>
          </a:prstGeom>
          <a:noFill/>
          <a:ln cap="flat" cmpd="sng" w="114300">
            <a:solidFill>
              <a:srgbClr val="FFDD58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9" name="Google Shape;109;p3"/>
          <p:cNvSpPr txBox="1"/>
          <p:nvPr/>
        </p:nvSpPr>
        <p:spPr>
          <a:xfrm>
            <a:off x="2224204" y="2348488"/>
            <a:ext cx="8145746" cy="74546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5B50EB"/>
                </a:solidFill>
                <a:latin typeface="Inter"/>
                <a:ea typeface="Inter"/>
                <a:cs typeface="Inter"/>
                <a:sym typeface="Inter"/>
              </a:rPr>
              <a:t>O1.</a:t>
            </a:r>
            <a:r>
              <a:rPr b="0" i="0" lang="en-US" sz="16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 Ispitati i detektirati ranjivosti odnosno otpornosti hrvatskih mikro, malih i srednjih poduzeća u odabranim djelatnostima na COVID-19 krizu te identificirati najranjivije segmente odabranih djelatnosti.</a:t>
            </a:r>
            <a:endParaRPr/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5B50EB"/>
                </a:solidFill>
                <a:latin typeface="Inter"/>
                <a:ea typeface="Inter"/>
                <a:cs typeface="Inter"/>
                <a:sym typeface="Inter"/>
              </a:rPr>
              <a:t>O2.</a:t>
            </a:r>
            <a:r>
              <a:rPr b="1" i="0" lang="en-US" sz="16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Testirati i utvrditi egzistenciju i razmjer promjena u strategijama ulaganja i financiranja hrvatskih mikro, malih i srednjih poduzeća u odabranim djelatnostima, izravno i neizravno uvjetovanih krizom COVID-19, komparacijom istih u razdobljima prije, tijekom i nakon krize.</a:t>
            </a:r>
            <a:endParaRPr/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5B50EB"/>
                </a:solidFill>
                <a:latin typeface="Inter"/>
                <a:ea typeface="Inter"/>
                <a:cs typeface="Inter"/>
                <a:sym typeface="Inter"/>
              </a:rPr>
              <a:t>O3.</a:t>
            </a:r>
            <a:r>
              <a:rPr b="0" i="0" lang="en-US" sz="16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 Ispitati i utvrditi signifikantnost neposrednog i posrednog utjecaja COVID-19 krize kao odrednice uspješnosti poslovanja, shvaćene kroz spektar ciljeva sigurnosti i profitabilnosti hrvatskih mikro, malih i srednjih poduzeća u odabranim djelatnostima.</a:t>
            </a:r>
            <a:endParaRPr/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5B50EB"/>
                </a:solidFill>
                <a:latin typeface="Inter"/>
                <a:ea typeface="Inter"/>
                <a:cs typeface="Inter"/>
                <a:sym typeface="Inter"/>
              </a:rPr>
              <a:t>O4.</a:t>
            </a:r>
            <a:r>
              <a:rPr b="0" i="0" lang="en-US" sz="16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 Ispitati i utvrditi promjene u stupnju digitalizacije hrvatskih mikro, malih i srednjih poduzeća iz odabranih djelatnosti tijekom krize COVID-19 te ispitati i identificirati signifikantnost i razmjer utjecaja stupnja digitalizacije na ranjivost odnosno otpornost poduzeća.</a:t>
            </a:r>
            <a:endParaRPr/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5B50EB"/>
                </a:solidFill>
                <a:latin typeface="Inter"/>
                <a:ea typeface="Inter"/>
                <a:cs typeface="Inter"/>
                <a:sym typeface="Inter"/>
              </a:rPr>
              <a:t>O5.</a:t>
            </a:r>
            <a:r>
              <a:rPr b="0" i="0" lang="en-US" sz="16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 Ispitati, identificirati i opisati (potencijalne) pokretače i prepreke za digitalizaciju hrvatskih mikro, malih i srednjih poduzeća u odabranim djelatnostima na razini djelatnosti, poduzeća i poduzetnika te identificirati signifikantnost i razmjer utjecaja istih na stupanj digitalizacije poduzeća.</a:t>
            </a:r>
            <a:endParaRPr/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5B50EB"/>
                </a:solidFill>
                <a:latin typeface="Inter"/>
                <a:ea typeface="Inter"/>
                <a:cs typeface="Inter"/>
                <a:sym typeface="Inter"/>
              </a:rPr>
              <a:t>O6.</a:t>
            </a:r>
            <a:r>
              <a:rPr b="0" i="0" lang="en-US" sz="16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 Na temelju rezultata razviti okvir uvjeta za jačanje otpornosti na krizu i poticanje digitalizacije mikro, malih i srednjih poduzeća na razini poduzetnika, poduzeća i ekosustava, uključujući obuhvatne smjernice za poduzetničku praksu i kreatore ekonomske politike.</a:t>
            </a:r>
            <a:endParaRPr/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110" name="Google Shape;110;p3"/>
          <p:cNvSpPr/>
          <p:nvPr/>
        </p:nvSpPr>
        <p:spPr>
          <a:xfrm>
            <a:off x="11606945" y="2175248"/>
            <a:ext cx="5524780" cy="7083052"/>
          </a:xfrm>
          <a:custGeom>
            <a:rect b="b" l="l" r="r" t="t"/>
            <a:pathLst>
              <a:path extrusionOk="0" h="7083052" w="5524780">
                <a:moveTo>
                  <a:pt x="0" y="0"/>
                </a:moveTo>
                <a:lnTo>
                  <a:pt x="5524781" y="0"/>
                </a:lnTo>
                <a:lnTo>
                  <a:pt x="5524781" y="7083052"/>
                </a:lnTo>
                <a:lnTo>
                  <a:pt x="0" y="708305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1" name="Google Shape;111;p3"/>
          <p:cNvSpPr txBox="1"/>
          <p:nvPr/>
        </p:nvSpPr>
        <p:spPr>
          <a:xfrm rot="-5400000">
            <a:off x="-510651" y="5779131"/>
            <a:ext cx="3799151" cy="6124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9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Ciljevi projekta</a:t>
            </a:r>
            <a:endParaRPr/>
          </a:p>
        </p:txBody>
      </p:sp>
      <p:sp>
        <p:nvSpPr>
          <p:cNvPr id="112" name="Google Shape;112;p3"/>
          <p:cNvSpPr txBox="1"/>
          <p:nvPr/>
        </p:nvSpPr>
        <p:spPr>
          <a:xfrm>
            <a:off x="1101769" y="1145461"/>
            <a:ext cx="8346642" cy="5478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99" u="none" cap="none" strike="noStrike">
                <a:solidFill>
                  <a:srgbClr val="090707"/>
                </a:solidFill>
                <a:latin typeface="Arial"/>
                <a:ea typeface="Arial"/>
                <a:cs typeface="Arial"/>
                <a:sym typeface="Arial"/>
              </a:rPr>
              <a:t>Digitalizacija u poduzetništvu u kontekstu odgovora na egzogeni šok: </a:t>
            </a:r>
            <a:endParaRPr/>
          </a:p>
          <a:p>
            <a:pPr indent="0" lvl="0" marL="0" marR="0" rtl="0" algn="l">
              <a:lnSpc>
                <a:spcPct val="11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99" u="none" cap="none" strike="noStrike">
                <a:solidFill>
                  <a:srgbClr val="090707"/>
                </a:solidFill>
                <a:latin typeface="Arial"/>
                <a:ea typeface="Arial"/>
                <a:cs typeface="Arial"/>
                <a:sym typeface="Arial"/>
              </a:rPr>
              <a:t>Pokretači, prepreke i utjecaj na otpornost poduzeća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7" name="Google Shape;117;p4"/>
          <p:cNvCxnSpPr/>
          <p:nvPr/>
        </p:nvCxnSpPr>
        <p:spPr>
          <a:xfrm>
            <a:off x="1957504" y="2089619"/>
            <a:ext cx="0" cy="7921034"/>
          </a:xfrm>
          <a:prstGeom prst="straightConnector1">
            <a:avLst/>
          </a:prstGeom>
          <a:noFill/>
          <a:ln cap="flat" cmpd="sng" w="114300">
            <a:solidFill>
              <a:srgbClr val="FFDD58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8" name="Google Shape;118;p4"/>
          <p:cNvSpPr txBox="1"/>
          <p:nvPr/>
        </p:nvSpPr>
        <p:spPr>
          <a:xfrm>
            <a:off x="2224204" y="2348488"/>
            <a:ext cx="8145746" cy="77117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5B50EB"/>
                </a:solidFill>
                <a:latin typeface="Inter"/>
                <a:ea typeface="Inter"/>
                <a:cs typeface="Inter"/>
                <a:sym typeface="Inter"/>
              </a:rPr>
              <a:t>D1.</a:t>
            </a:r>
            <a:r>
              <a:rPr b="0" i="0" lang="en-US" sz="16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 Provedena istraživačka radionica</a:t>
            </a:r>
            <a:endParaRPr/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5B50EB"/>
                </a:solidFill>
                <a:latin typeface="Inter"/>
                <a:ea typeface="Inter"/>
                <a:cs typeface="Inter"/>
                <a:sym typeface="Inter"/>
              </a:rPr>
              <a:t>D2.</a:t>
            </a:r>
            <a:r>
              <a:rPr b="0" i="0" lang="en-US" sz="16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 Razvijen instrument za kvalitativno istraživanje (vodič za intervju)</a:t>
            </a:r>
            <a:endParaRPr/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5B50EB"/>
                </a:solidFill>
                <a:latin typeface="Inter"/>
                <a:ea typeface="Inter"/>
                <a:cs typeface="Inter"/>
                <a:sym typeface="Inter"/>
              </a:rPr>
              <a:t>D3.</a:t>
            </a:r>
            <a:r>
              <a:rPr b="0" i="0" lang="en-US" sz="16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 Pribavljeni sekundarni podaci za kvantitativno istraživanje za razdoblje 2008.-2022. od Financijske agencije (FINA) - 15 godišnjih baza podataka</a:t>
            </a:r>
            <a:endParaRPr/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5B50EB"/>
                </a:solidFill>
                <a:latin typeface="Inter"/>
                <a:ea typeface="Inter"/>
                <a:cs typeface="Inter"/>
                <a:sym typeface="Inter"/>
              </a:rPr>
              <a:t>D4.</a:t>
            </a:r>
            <a:r>
              <a:rPr b="0" i="0" lang="en-US" sz="16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 Izrađen izvještaj o započetoj provedbi intervjua, izrađeni transkripti, prikupljeni kvalitativni sekundarni podaci i izvršena analiza kvalitativnih podataka</a:t>
            </a:r>
            <a:endParaRPr/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5B50EB"/>
                </a:solidFill>
                <a:latin typeface="Inter"/>
                <a:ea typeface="Inter"/>
                <a:cs typeface="Inter"/>
                <a:sym typeface="Inter"/>
              </a:rPr>
              <a:t>D5.</a:t>
            </a:r>
            <a:r>
              <a:rPr b="0" i="0" lang="en-US" sz="16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 Provedeno uparivanje baza podataka za razdoblje 2008.-2022., izračunati pokazatelji varijabli i provedena deskriptivna statistika, izrađena panel baza podataka za razdoblje 2008.-2022.</a:t>
            </a:r>
            <a:endParaRPr/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5B50EB"/>
                </a:solidFill>
                <a:latin typeface="Inter"/>
                <a:ea typeface="Inter"/>
                <a:cs typeface="Inter"/>
                <a:sym typeface="Inter"/>
              </a:rPr>
              <a:t>D6.</a:t>
            </a:r>
            <a:r>
              <a:rPr b="0" i="0" lang="en-US" sz="16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 Izvršena statistička testiranja jednakosti populacija, odnosno srednjih vrijednosti u ranjivostima, strategijama ulaganja i financiranja, pokazateljima sigurnosti i profitabilnosti u kriznim i nekriznim razdobljima; izrađeni panel regresijski modeli potencijalnih odrednica strategija ulaganja i financiranja poduzeća; izrađeni panel regresijski modeli potencijalnih odrednica sigurnosti i profitabilnosti poduzeća (podaci za 2008.-2022.)</a:t>
            </a:r>
            <a:endParaRPr/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5B50EB"/>
                </a:solidFill>
                <a:latin typeface="Inter"/>
                <a:ea typeface="Inter"/>
                <a:cs typeface="Inter"/>
                <a:sym typeface="Inter"/>
              </a:rPr>
              <a:t>D7.</a:t>
            </a:r>
            <a:r>
              <a:rPr b="0" i="0" lang="en-US" sz="16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 Objavljen i prezentiran najmanje 1 rad na međunarodno priznatom znanstvenom skupu indeksiranim u bazama WoSCC i/ili Scopus (Npr. Eurasia Business and Economics Society Conference,</a:t>
            </a:r>
            <a:r>
              <a:rPr b="0" i="0" lang="en-US" sz="1600" u="sng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International Scientific Symposium "REGION, ENTREPRENEURSHIP, DEVELOPMENT", Central European Conference on Information and Intelligent Systems, IEEE European Technology and Engineering Management Summit, SOCIETAL CHALLENGES: TECHNOLOGY, TRANSITIONS AND RESILIENCE, International Business Information Management Association Conference)</a:t>
            </a:r>
            <a:endParaRPr/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119" name="Google Shape;119;p4"/>
          <p:cNvSpPr/>
          <p:nvPr/>
        </p:nvSpPr>
        <p:spPr>
          <a:xfrm>
            <a:off x="11032037" y="2367538"/>
            <a:ext cx="6097334" cy="7015761"/>
          </a:xfrm>
          <a:custGeom>
            <a:rect b="b" l="l" r="r" t="t"/>
            <a:pathLst>
              <a:path extrusionOk="0" h="7015761" w="6097334">
                <a:moveTo>
                  <a:pt x="0" y="0"/>
                </a:moveTo>
                <a:lnTo>
                  <a:pt x="6097334" y="0"/>
                </a:lnTo>
                <a:lnTo>
                  <a:pt x="6097334" y="7015760"/>
                </a:lnTo>
                <a:lnTo>
                  <a:pt x="0" y="701576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0" name="Google Shape;120;p4"/>
          <p:cNvSpPr txBox="1"/>
          <p:nvPr/>
        </p:nvSpPr>
        <p:spPr>
          <a:xfrm rot="-5400000">
            <a:off x="-1419763" y="4870020"/>
            <a:ext cx="5617374" cy="6124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9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Aktivnosti 1. godine</a:t>
            </a:r>
            <a:endParaRPr/>
          </a:p>
        </p:txBody>
      </p:sp>
      <p:sp>
        <p:nvSpPr>
          <p:cNvPr id="121" name="Google Shape;121;p4"/>
          <p:cNvSpPr txBox="1"/>
          <p:nvPr/>
        </p:nvSpPr>
        <p:spPr>
          <a:xfrm>
            <a:off x="1101769" y="1145461"/>
            <a:ext cx="8346642" cy="5478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99" u="none" cap="none" strike="noStrike">
                <a:solidFill>
                  <a:srgbClr val="090707"/>
                </a:solidFill>
                <a:latin typeface="Arial"/>
                <a:ea typeface="Arial"/>
                <a:cs typeface="Arial"/>
                <a:sym typeface="Arial"/>
              </a:rPr>
              <a:t>Digitalizacija u poduzetništvu u kontekstu odgovora na egzogeni šok: </a:t>
            </a:r>
            <a:endParaRPr/>
          </a:p>
          <a:p>
            <a:pPr indent="0" lvl="0" marL="0" marR="0" rtl="0" algn="l">
              <a:lnSpc>
                <a:spcPct val="11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99" u="none" cap="none" strike="noStrike">
                <a:solidFill>
                  <a:srgbClr val="090707"/>
                </a:solidFill>
                <a:latin typeface="Arial"/>
                <a:ea typeface="Arial"/>
                <a:cs typeface="Arial"/>
                <a:sym typeface="Arial"/>
              </a:rPr>
              <a:t>Pokretači, prepreke i utjecaj na otpornost poduzeća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6" name="Google Shape;126;p5"/>
          <p:cNvCxnSpPr/>
          <p:nvPr/>
        </p:nvCxnSpPr>
        <p:spPr>
          <a:xfrm>
            <a:off x="1957504" y="2089619"/>
            <a:ext cx="0" cy="6189793"/>
          </a:xfrm>
          <a:prstGeom prst="straightConnector1">
            <a:avLst/>
          </a:prstGeom>
          <a:noFill/>
          <a:ln cap="flat" cmpd="sng" w="114300">
            <a:solidFill>
              <a:srgbClr val="FFDD58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7" name="Google Shape;127;p5"/>
          <p:cNvSpPr txBox="1"/>
          <p:nvPr/>
        </p:nvSpPr>
        <p:spPr>
          <a:xfrm>
            <a:off x="2224204" y="2725435"/>
            <a:ext cx="8145746" cy="51884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UKUPNO ZA 1. GODINU - </a:t>
            </a:r>
            <a:r>
              <a:rPr b="1" i="0" lang="en-US" sz="2300" u="none" cap="none" strike="noStrike">
                <a:solidFill>
                  <a:srgbClr val="5B50EB"/>
                </a:solidFill>
                <a:latin typeface="Inter"/>
                <a:ea typeface="Inter"/>
                <a:cs typeface="Inter"/>
                <a:sym typeface="Inter"/>
              </a:rPr>
              <a:t>32.383,66 eura</a:t>
            </a:r>
            <a:endParaRPr/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300" u="none" cap="none" strike="noStrike">
              <a:solidFill>
                <a:srgbClr val="5B50EB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TROŠKOVI ISTRAŽIVANJA - </a:t>
            </a:r>
            <a:r>
              <a:rPr b="1" i="0" lang="en-US" sz="2300" u="none" cap="none" strike="noStrike">
                <a:solidFill>
                  <a:srgbClr val="5B50EB"/>
                </a:solidFill>
                <a:latin typeface="Inter"/>
                <a:ea typeface="Inter"/>
                <a:cs typeface="Inter"/>
                <a:sym typeface="Inter"/>
              </a:rPr>
              <a:t>4.247,13 eura</a:t>
            </a:r>
            <a:endParaRPr/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Terensko istraživanje, radionica, stručna literatura, pristup bazama</a:t>
            </a:r>
            <a:endParaRPr/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300" u="none" cap="none" strike="noStrike">
              <a:solidFill>
                <a:srgbClr val="000000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TROŠKOVI OPREME - </a:t>
            </a:r>
            <a:r>
              <a:rPr b="1" i="0" lang="en-US" sz="2300" u="none" cap="none" strike="noStrike">
                <a:solidFill>
                  <a:srgbClr val="5B50EB"/>
                </a:solidFill>
                <a:latin typeface="Inter"/>
                <a:ea typeface="Inter"/>
                <a:cs typeface="Inter"/>
                <a:sym typeface="Inter"/>
              </a:rPr>
              <a:t>14.864,96 eura</a:t>
            </a:r>
            <a:endParaRPr/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Laptop za doktoranda, Stata, Nvivo i Newton softver</a:t>
            </a:r>
            <a:endParaRPr/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300" u="none" cap="none" strike="noStrike">
              <a:solidFill>
                <a:srgbClr val="000000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TROŠKOVI DISEMINACIJE - </a:t>
            </a:r>
            <a:r>
              <a:rPr b="1" i="0" lang="en-US" sz="2300" u="none" cap="none" strike="noStrike">
                <a:solidFill>
                  <a:srgbClr val="5B50EB"/>
                </a:solidFill>
                <a:latin typeface="Inter"/>
                <a:ea typeface="Inter"/>
                <a:cs typeface="Inter"/>
                <a:sym typeface="Inter"/>
              </a:rPr>
              <a:t>13.383,66 eura</a:t>
            </a:r>
            <a:endParaRPr/>
          </a:p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Usavršavanje, tečajevi, radni sastanak, sudjelovanje nameđunarodnim znanstvenim konferencijama u inozemstvu i RH, organizacija skupa i publiciranje materijala</a:t>
            </a:r>
            <a:endParaRPr/>
          </a:p>
        </p:txBody>
      </p:sp>
      <p:sp>
        <p:nvSpPr>
          <p:cNvPr id="128" name="Google Shape;128;p5"/>
          <p:cNvSpPr/>
          <p:nvPr/>
        </p:nvSpPr>
        <p:spPr>
          <a:xfrm>
            <a:off x="11127710" y="2431791"/>
            <a:ext cx="5870798" cy="6826509"/>
          </a:xfrm>
          <a:custGeom>
            <a:rect b="b" l="l" r="r" t="t"/>
            <a:pathLst>
              <a:path extrusionOk="0" h="6826509" w="5870798">
                <a:moveTo>
                  <a:pt x="0" y="0"/>
                </a:moveTo>
                <a:lnTo>
                  <a:pt x="5870798" y="0"/>
                </a:lnTo>
                <a:lnTo>
                  <a:pt x="5870798" y="6826509"/>
                </a:lnTo>
                <a:lnTo>
                  <a:pt x="0" y="68265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9" name="Google Shape;129;p5"/>
          <p:cNvSpPr txBox="1"/>
          <p:nvPr/>
        </p:nvSpPr>
        <p:spPr>
          <a:xfrm rot="-5400000">
            <a:off x="-1419763" y="4377346"/>
            <a:ext cx="5617374" cy="6124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9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Troškovi 1. godine</a:t>
            </a:r>
            <a:endParaRPr/>
          </a:p>
        </p:txBody>
      </p:sp>
      <p:sp>
        <p:nvSpPr>
          <p:cNvPr id="130" name="Google Shape;130;p5"/>
          <p:cNvSpPr txBox="1"/>
          <p:nvPr/>
        </p:nvSpPr>
        <p:spPr>
          <a:xfrm>
            <a:off x="1101769" y="1145461"/>
            <a:ext cx="8346642" cy="5478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99" u="none" cap="none" strike="noStrike">
                <a:solidFill>
                  <a:srgbClr val="090707"/>
                </a:solidFill>
                <a:latin typeface="Arial"/>
                <a:ea typeface="Arial"/>
                <a:cs typeface="Arial"/>
                <a:sym typeface="Arial"/>
              </a:rPr>
              <a:t>Digitalizacija u poduzetništvu u kontekstu odgovora na egzogeni šok: </a:t>
            </a:r>
            <a:endParaRPr/>
          </a:p>
          <a:p>
            <a:pPr indent="0" lvl="0" marL="0" marR="0" rtl="0" algn="l">
              <a:lnSpc>
                <a:spcPct val="11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99" u="none" cap="none" strike="noStrike">
                <a:solidFill>
                  <a:srgbClr val="090707"/>
                </a:solidFill>
                <a:latin typeface="Arial"/>
                <a:ea typeface="Arial"/>
                <a:cs typeface="Arial"/>
                <a:sym typeface="Arial"/>
              </a:rPr>
              <a:t>Pokretači, prepreke i utjecaj na otpornost poduzeća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5B50EB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oogle Shape;135;p6"/>
          <p:cNvGrpSpPr/>
          <p:nvPr/>
        </p:nvGrpSpPr>
        <p:grpSpPr>
          <a:xfrm>
            <a:off x="11278351" y="-72330"/>
            <a:ext cx="7179083" cy="10725395"/>
            <a:chOff x="0" y="-19050"/>
            <a:chExt cx="1890787" cy="2824796"/>
          </a:xfrm>
        </p:grpSpPr>
        <p:sp>
          <p:nvSpPr>
            <p:cNvPr id="136" name="Google Shape;136;p6"/>
            <p:cNvSpPr/>
            <p:nvPr/>
          </p:nvSpPr>
          <p:spPr>
            <a:xfrm>
              <a:off x="0" y="0"/>
              <a:ext cx="1890787" cy="2805746"/>
            </a:xfrm>
            <a:custGeom>
              <a:rect b="b" l="l" r="r" t="t"/>
              <a:pathLst>
                <a:path extrusionOk="0" h="2805746" w="1890787">
                  <a:moveTo>
                    <a:pt x="0" y="0"/>
                  </a:moveTo>
                  <a:lnTo>
                    <a:pt x="1890787" y="0"/>
                  </a:lnTo>
                  <a:lnTo>
                    <a:pt x="1890787" y="2805746"/>
                  </a:lnTo>
                  <a:lnTo>
                    <a:pt x="0" y="2805746"/>
                  </a:lnTo>
                  <a:close/>
                </a:path>
              </a:pathLst>
            </a:custGeom>
            <a:solidFill>
              <a:srgbClr val="FCFDFD"/>
            </a:solidFill>
            <a:ln>
              <a:noFill/>
            </a:ln>
          </p:spPr>
        </p:sp>
        <p:sp>
          <p:nvSpPr>
            <p:cNvPr id="137" name="Google Shape;137;p6"/>
            <p:cNvSpPr txBox="1"/>
            <p:nvPr/>
          </p:nvSpPr>
          <p:spPr>
            <a:xfrm>
              <a:off x="0" y="-19050"/>
              <a:ext cx="1890787" cy="28247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80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8" name="Google Shape;138;p6"/>
          <p:cNvSpPr/>
          <p:nvPr/>
        </p:nvSpPr>
        <p:spPr>
          <a:xfrm>
            <a:off x="14125912" y="8979402"/>
            <a:ext cx="991288" cy="991288"/>
          </a:xfrm>
          <a:custGeom>
            <a:rect b="b" l="l" r="r" t="t"/>
            <a:pathLst>
              <a:path extrusionOk="0" h="991288" w="991288">
                <a:moveTo>
                  <a:pt x="0" y="0"/>
                </a:moveTo>
                <a:lnTo>
                  <a:pt x="991288" y="0"/>
                </a:lnTo>
                <a:lnTo>
                  <a:pt x="991288" y="991288"/>
                </a:lnTo>
                <a:lnTo>
                  <a:pt x="0" y="99128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9" name="Google Shape;139;p6"/>
          <p:cNvSpPr/>
          <p:nvPr/>
        </p:nvSpPr>
        <p:spPr>
          <a:xfrm>
            <a:off x="15428687" y="9167107"/>
            <a:ext cx="2348428" cy="803582"/>
          </a:xfrm>
          <a:custGeom>
            <a:rect b="b" l="l" r="r" t="t"/>
            <a:pathLst>
              <a:path extrusionOk="0" h="803582" w="2348428">
                <a:moveTo>
                  <a:pt x="0" y="0"/>
                </a:moveTo>
                <a:lnTo>
                  <a:pt x="2348429" y="0"/>
                </a:lnTo>
                <a:lnTo>
                  <a:pt x="2348429" y="803583"/>
                </a:lnTo>
                <a:lnTo>
                  <a:pt x="0" y="80358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140" name="Google Shape;140;p6"/>
          <p:cNvCxnSpPr/>
          <p:nvPr/>
        </p:nvCxnSpPr>
        <p:spPr>
          <a:xfrm>
            <a:off x="1085850" y="2215946"/>
            <a:ext cx="0" cy="4619319"/>
          </a:xfrm>
          <a:prstGeom prst="straightConnector1">
            <a:avLst/>
          </a:prstGeom>
          <a:noFill/>
          <a:ln cap="flat" cmpd="sng" w="1143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1" name="Google Shape;141;p6"/>
          <p:cNvSpPr/>
          <p:nvPr/>
        </p:nvSpPr>
        <p:spPr>
          <a:xfrm>
            <a:off x="-1073769" y="887869"/>
            <a:ext cx="12352120" cy="8229600"/>
          </a:xfrm>
          <a:custGeom>
            <a:rect b="b" l="l" r="r" t="t"/>
            <a:pathLst>
              <a:path extrusionOk="0" h="8229600" w="12352120">
                <a:moveTo>
                  <a:pt x="0" y="0"/>
                </a:moveTo>
                <a:lnTo>
                  <a:pt x="12352120" y="0"/>
                </a:lnTo>
                <a:lnTo>
                  <a:pt x="12352120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 amt="42000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2" name="Google Shape;142;p6"/>
          <p:cNvSpPr/>
          <p:nvPr/>
        </p:nvSpPr>
        <p:spPr>
          <a:xfrm>
            <a:off x="11943084" y="-180704"/>
            <a:ext cx="7273144" cy="8025627"/>
          </a:xfrm>
          <a:custGeom>
            <a:rect b="b" l="l" r="r" t="t"/>
            <a:pathLst>
              <a:path extrusionOk="0" h="8025627" w="7273144">
                <a:moveTo>
                  <a:pt x="0" y="0"/>
                </a:moveTo>
                <a:lnTo>
                  <a:pt x="7273144" y="0"/>
                </a:lnTo>
                <a:lnTo>
                  <a:pt x="7273144" y="8025628"/>
                </a:lnTo>
                <a:lnTo>
                  <a:pt x="0" y="80256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-30037" l="-31873" r="-11615" t="0"/>
            </a:stretch>
          </a:blipFill>
          <a:ln>
            <a:noFill/>
          </a:ln>
        </p:spPr>
      </p:sp>
      <p:sp>
        <p:nvSpPr>
          <p:cNvPr id="143" name="Google Shape;143;p6"/>
          <p:cNvSpPr txBox="1"/>
          <p:nvPr/>
        </p:nvSpPr>
        <p:spPr>
          <a:xfrm>
            <a:off x="1416359" y="2576060"/>
            <a:ext cx="8637460" cy="22422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943" u="none" cap="none" strike="noStrike">
                <a:solidFill>
                  <a:srgbClr val="FCFDFD"/>
                </a:solidFill>
                <a:latin typeface="Arial"/>
                <a:ea typeface="Arial"/>
                <a:cs typeface="Arial"/>
                <a:sym typeface="Arial"/>
              </a:rPr>
              <a:t>Digitalizacija u poduzetništvu u kontekstu odgovora na egzogeni šok: Pokretači, prepreke i utjecaj na otpornost poduzeća</a:t>
            </a:r>
            <a:endParaRPr/>
          </a:p>
        </p:txBody>
      </p:sp>
      <p:sp>
        <p:nvSpPr>
          <p:cNvPr id="144" name="Google Shape;144;p6"/>
          <p:cNvSpPr txBox="1"/>
          <p:nvPr/>
        </p:nvSpPr>
        <p:spPr>
          <a:xfrm>
            <a:off x="1531431" y="5930974"/>
            <a:ext cx="5397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6"/>
          <p:cNvSpPr txBox="1"/>
          <p:nvPr/>
        </p:nvSpPr>
        <p:spPr>
          <a:xfrm>
            <a:off x="1531431" y="5409097"/>
            <a:ext cx="8032052" cy="4666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999" u="none" cap="none" strike="noStrike">
                <a:solidFill>
                  <a:srgbClr val="FCFDFD"/>
                </a:solidFill>
                <a:latin typeface="Inter"/>
                <a:ea typeface="Inter"/>
                <a:cs typeface="Inter"/>
                <a:sym typeface="Inter"/>
              </a:rPr>
              <a:t>KONTAKTIRAJTE NAS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